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4"/>
  </p:notesMasterIdLst>
  <p:sldIdLst>
    <p:sldId id="266" r:id="rId3"/>
    <p:sldId id="256" r:id="rId4"/>
    <p:sldId id="26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8" d="100"/>
          <a:sy n="118" d="100"/>
        </p:scale>
        <p:origin x="228" y="-1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erreira" userId="38b1a3ed1b9b44f4" providerId="LiveId" clId="{684E1B25-F772-4A71-9D7C-ECC2FF621B21}"/>
    <pc:docChg chg="custSel modSld">
      <pc:chgData name="Luis Ferreira" userId="38b1a3ed1b9b44f4" providerId="LiveId" clId="{684E1B25-F772-4A71-9D7C-ECC2FF621B21}" dt="2021-10-13T15:44:09.355" v="23" actId="20577"/>
      <pc:docMkLst>
        <pc:docMk/>
      </pc:docMkLst>
      <pc:sldChg chg="modSp mod">
        <pc:chgData name="Luis Ferreira" userId="38b1a3ed1b9b44f4" providerId="LiveId" clId="{684E1B25-F772-4A71-9D7C-ECC2FF621B21}" dt="2021-10-08T21:14:56.709" v="20" actId="20577"/>
        <pc:sldMkLst>
          <pc:docMk/>
          <pc:sldMk cId="1175105819" sldId="256"/>
        </pc:sldMkLst>
        <pc:spChg chg="mod">
          <ac:chgData name="Luis Ferreira" userId="38b1a3ed1b9b44f4" providerId="LiveId" clId="{684E1B25-F772-4A71-9D7C-ECC2FF621B21}" dt="2021-10-08T21:14:56.709" v="20" actId="20577"/>
          <ac:spMkLst>
            <pc:docMk/>
            <pc:sldMk cId="1175105819" sldId="256"/>
            <ac:spMk id="2" creationId="{D46B7E04-78E9-4C78-BEEB-637F03A4D681}"/>
          </ac:spMkLst>
        </pc:spChg>
      </pc:sldChg>
      <pc:sldChg chg="modSp mod">
        <pc:chgData name="Luis Ferreira" userId="38b1a3ed1b9b44f4" providerId="LiveId" clId="{684E1B25-F772-4A71-9D7C-ECC2FF621B21}" dt="2021-10-13T15:44:09.355" v="23" actId="20577"/>
        <pc:sldMkLst>
          <pc:docMk/>
          <pc:sldMk cId="576089775" sldId="261"/>
        </pc:sldMkLst>
        <pc:spChg chg="mod">
          <ac:chgData name="Luis Ferreira" userId="38b1a3ed1b9b44f4" providerId="LiveId" clId="{684E1B25-F772-4A71-9D7C-ECC2FF621B21}" dt="2021-10-13T15:44:09.355" v="23" actId="20577"/>
          <ac:spMkLst>
            <pc:docMk/>
            <pc:sldMk cId="576089775" sldId="261"/>
            <ac:spMk id="8" creationId="{5999FAA3-B3E7-4A41-B8E1-9B705B1444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E52CE-7DE3-410A-B652-89DD79B2769C}" type="datetimeFigureOut">
              <a:rPr lang="pt-BR" smtClean="0"/>
              <a:t>15/12/2021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DC88C-1E19-4DE7-8E75-CC76E95E5B92}" type="slidenum">
              <a:rPr lang="pt-BR" smtClean="0"/>
              <a:t>‹nº›</a:t>
            </a:fld>
            <a:endParaRPr lang="pt-BR"/>
          </a:p>
        </p:txBody>
      </p:sp>
    </p:spTree>
    <p:extLst>
      <p:ext uri="{BB962C8B-B14F-4D97-AF65-F5344CB8AC3E}">
        <p14:creationId xmlns:p14="http://schemas.microsoft.com/office/powerpoint/2010/main" val="90758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7FAFD-609B-445F-BE7C-8BFFCDBBBDA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8D255E6-FDEB-4E45-A5F9-C8CCC2529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9D39B4A-6BDD-4200-BE6A-35F1A5577E4D}"/>
              </a:ext>
            </a:extLst>
          </p:cNvPr>
          <p:cNvSpPr>
            <a:spLocks noGrp="1"/>
          </p:cNvSpPr>
          <p:nvPr>
            <p:ph type="dt" sz="half" idx="10"/>
          </p:nvPr>
        </p:nvSpPr>
        <p:spPr/>
        <p:txBody>
          <a:bodyPr/>
          <a:lstStyle/>
          <a:p>
            <a:fld id="{6DC57001-BCA6-4AC8-B921-06521240DBAC}" type="datetime1">
              <a:rPr lang="pt-BR" smtClean="0"/>
              <a:t>15/12/2021</a:t>
            </a:fld>
            <a:endParaRPr lang="pt-BR"/>
          </a:p>
        </p:txBody>
      </p:sp>
      <p:sp>
        <p:nvSpPr>
          <p:cNvPr id="5" name="Espaço Reservado para Rodapé 4">
            <a:extLst>
              <a:ext uri="{FF2B5EF4-FFF2-40B4-BE49-F238E27FC236}">
                <a16:creationId xmlns:a16="http://schemas.microsoft.com/office/drawing/2014/main" id="{A7FCEC4A-913A-4C27-A2F2-B5148427DB3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33922B-7C2A-4751-A10E-815CBBEDB987}"/>
              </a:ext>
            </a:extLst>
          </p:cNvPr>
          <p:cNvSpPr>
            <a:spLocks noGrp="1"/>
          </p:cNvSpPr>
          <p:nvPr>
            <p:ph type="sldNum" sz="quarter" idx="12"/>
          </p:nvPr>
        </p:nvSpPr>
        <p:spPr/>
        <p:txBody>
          <a:bodyPr/>
          <a:lstStyle/>
          <a:p>
            <a:fld id="{3E9D550A-0BFD-4122-9DC9-1F4DF33A34DC}" type="slidenum">
              <a:rPr lang="pt-BR" smtClean="0"/>
              <a:t>‹nº›</a:t>
            </a:fld>
            <a:endParaRPr lang="pt-BR"/>
          </a:p>
        </p:txBody>
      </p:sp>
    </p:spTree>
    <p:extLst>
      <p:ext uri="{BB962C8B-B14F-4D97-AF65-F5344CB8AC3E}">
        <p14:creationId xmlns:p14="http://schemas.microsoft.com/office/powerpoint/2010/main" val="273853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CE2E4-13FF-4EEE-A854-60D91A39D754}"/>
              </a:ext>
            </a:extLst>
          </p:cNvPr>
          <p:cNvSpPr>
            <a:spLocks noGrp="1"/>
          </p:cNvSpPr>
          <p:nvPr>
            <p:ph type="title"/>
          </p:nvPr>
        </p:nvSpPr>
        <p:spPr>
          <a:xfrm>
            <a:off x="538249" y="-32253"/>
            <a:ext cx="10515600" cy="842666"/>
          </a:xfrm>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0053BB4F-A115-47FD-9ED0-7C076BE05697}"/>
              </a:ext>
            </a:extLst>
          </p:cNvPr>
          <p:cNvSpPr>
            <a:spLocks noGrp="1"/>
          </p:cNvSpPr>
          <p:nvPr>
            <p:ph idx="1"/>
          </p:nvPr>
        </p:nvSpPr>
        <p:spPr>
          <a:xfrm>
            <a:off x="0" y="1467215"/>
            <a:ext cx="6029498" cy="4418196"/>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AA19AF2C-6885-4747-B248-EC7BC5632042}"/>
              </a:ext>
            </a:extLst>
          </p:cNvPr>
          <p:cNvSpPr>
            <a:spLocks noGrp="1"/>
          </p:cNvSpPr>
          <p:nvPr>
            <p:ph type="dt" sz="half" idx="10"/>
          </p:nvPr>
        </p:nvSpPr>
        <p:spPr/>
        <p:txBody>
          <a:bodyPr/>
          <a:lstStyle/>
          <a:p>
            <a:fld id="{458E710F-AEAF-45FD-AD02-EBCB4B50DBFF}" type="datetime1">
              <a:rPr lang="pt-BR" smtClean="0"/>
              <a:t>15/12/2021</a:t>
            </a:fld>
            <a:endParaRPr lang="pt-BR"/>
          </a:p>
        </p:txBody>
      </p:sp>
      <p:sp>
        <p:nvSpPr>
          <p:cNvPr id="5" name="Espaço Reservado para Rodapé 4">
            <a:extLst>
              <a:ext uri="{FF2B5EF4-FFF2-40B4-BE49-F238E27FC236}">
                <a16:creationId xmlns:a16="http://schemas.microsoft.com/office/drawing/2014/main" id="{A5C03455-A2E3-4737-A48E-E7FE8F6A84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A2252D-B958-4F4F-8EA1-B0F3C64E172C}"/>
              </a:ext>
            </a:extLst>
          </p:cNvPr>
          <p:cNvSpPr>
            <a:spLocks noGrp="1"/>
          </p:cNvSpPr>
          <p:nvPr>
            <p:ph type="sldNum" sz="quarter" idx="12"/>
          </p:nvPr>
        </p:nvSpPr>
        <p:spPr>
          <a:xfrm>
            <a:off x="5796049" y="6460012"/>
            <a:ext cx="599902" cy="365125"/>
          </a:xfrm>
        </p:spPr>
        <p:txBody>
          <a:bodyPr/>
          <a:lstStyle>
            <a:lvl1pPr algn="ctr">
              <a:defRPr b="1">
                <a:solidFill>
                  <a:schemeClr val="bg1"/>
                </a:solidFill>
              </a:defRPr>
            </a:lvl1pPr>
          </a:lstStyle>
          <a:p>
            <a:fld id="{40DF9A87-7F9C-47E6-8FF6-884D0D5897FD}" type="slidenum">
              <a:rPr lang="pt-BR" smtClean="0"/>
              <a:pPr/>
              <a:t>‹nº›</a:t>
            </a:fld>
            <a:endParaRPr lang="pt-BR"/>
          </a:p>
        </p:txBody>
      </p:sp>
    </p:spTree>
    <p:extLst>
      <p:ext uri="{BB962C8B-B14F-4D97-AF65-F5344CB8AC3E}">
        <p14:creationId xmlns:p14="http://schemas.microsoft.com/office/powerpoint/2010/main" val="2299114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901D52F-A9E5-4E8E-9BB8-3F0AA5F58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1D792E7-FA74-4C27-8F24-58610BFBD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72639AA-18B9-444F-84FC-7F37572C4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5439E-18D2-401F-9BBC-E248D2A189E3}" type="datetime1">
              <a:rPr lang="pt-BR" smtClean="0"/>
              <a:t>15/12/2021</a:t>
            </a:fld>
            <a:endParaRPr lang="pt-BR"/>
          </a:p>
        </p:txBody>
      </p:sp>
      <p:sp>
        <p:nvSpPr>
          <p:cNvPr id="5" name="Espaço Reservado para Rodapé 4">
            <a:extLst>
              <a:ext uri="{FF2B5EF4-FFF2-40B4-BE49-F238E27FC236}">
                <a16:creationId xmlns:a16="http://schemas.microsoft.com/office/drawing/2014/main" id="{217722FA-F84C-4FFD-8441-272C8ACDB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64CA8F4-4FB6-4864-AA65-632B17849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D550A-0BFD-4122-9DC9-1F4DF33A34DC}" type="slidenum">
              <a:rPr lang="pt-BR" smtClean="0"/>
              <a:t>‹nº›</a:t>
            </a:fld>
            <a:endParaRPr lang="pt-BR"/>
          </a:p>
        </p:txBody>
      </p:sp>
    </p:spTree>
    <p:extLst>
      <p:ext uri="{BB962C8B-B14F-4D97-AF65-F5344CB8AC3E}">
        <p14:creationId xmlns:p14="http://schemas.microsoft.com/office/powerpoint/2010/main" val="3709011381"/>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rma Livre: Forma 10">
            <a:extLst>
              <a:ext uri="{FF2B5EF4-FFF2-40B4-BE49-F238E27FC236}">
                <a16:creationId xmlns:a16="http://schemas.microsoft.com/office/drawing/2014/main" id="{9D07B52E-1787-4D34-9D0E-7E05C62B760F}"/>
              </a:ext>
            </a:extLst>
          </p:cNvPr>
          <p:cNvSpPr/>
          <p:nvPr userDrawn="1"/>
        </p:nvSpPr>
        <p:spPr>
          <a:xfrm>
            <a:off x="5489327" y="6264961"/>
            <a:ext cx="1213346" cy="593039"/>
          </a:xfrm>
          <a:custGeom>
            <a:avLst/>
            <a:gdLst>
              <a:gd name="connsiteX0" fmla="*/ 606673 w 1213346"/>
              <a:gd name="connsiteY0" fmla="*/ 0 h 593039"/>
              <a:gd name="connsiteX1" fmla="*/ 1202519 w 1213346"/>
              <a:gd name="connsiteY1" fmla="*/ 485628 h 593039"/>
              <a:gd name="connsiteX2" fmla="*/ 1213346 w 1213346"/>
              <a:gd name="connsiteY2" fmla="*/ 593039 h 593039"/>
              <a:gd name="connsiteX3" fmla="*/ 0 w 1213346"/>
              <a:gd name="connsiteY3" fmla="*/ 593039 h 593039"/>
              <a:gd name="connsiteX4" fmla="*/ 10828 w 1213346"/>
              <a:gd name="connsiteY4" fmla="*/ 485628 h 593039"/>
              <a:gd name="connsiteX5" fmla="*/ 606673 w 1213346"/>
              <a:gd name="connsiteY5" fmla="*/ 0 h 59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6" h="593039">
                <a:moveTo>
                  <a:pt x="606673" y="0"/>
                </a:moveTo>
                <a:cubicBezTo>
                  <a:pt x="900587" y="0"/>
                  <a:pt x="1145806" y="208481"/>
                  <a:pt x="1202519" y="485628"/>
                </a:cubicBezTo>
                <a:lnTo>
                  <a:pt x="1213346" y="593039"/>
                </a:lnTo>
                <a:lnTo>
                  <a:pt x="0" y="593039"/>
                </a:lnTo>
                <a:lnTo>
                  <a:pt x="10828" y="485628"/>
                </a:lnTo>
                <a:cubicBezTo>
                  <a:pt x="67540" y="208481"/>
                  <a:pt x="312760" y="0"/>
                  <a:pt x="606673" y="0"/>
                </a:cubicBezTo>
                <a:close/>
              </a:path>
            </a:pathLst>
          </a:cu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sp>
        <p:nvSpPr>
          <p:cNvPr id="7" name="Retângulo 6">
            <a:extLst>
              <a:ext uri="{FF2B5EF4-FFF2-40B4-BE49-F238E27FC236}">
                <a16:creationId xmlns:a16="http://schemas.microsoft.com/office/drawing/2014/main" id="{6A57A1F4-A9F6-4784-90B5-5BE7EF8CC139}"/>
              </a:ext>
            </a:extLst>
          </p:cNvPr>
          <p:cNvSpPr/>
          <p:nvPr userDrawn="1"/>
        </p:nvSpPr>
        <p:spPr>
          <a:xfrm>
            <a:off x="0" y="1"/>
            <a:ext cx="12192000" cy="731517"/>
          </a:xfrm>
          <a:prstGeom prst="rect">
            <a:avLst/>
          </a:pr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Título 1">
            <a:extLst>
              <a:ext uri="{FF2B5EF4-FFF2-40B4-BE49-F238E27FC236}">
                <a16:creationId xmlns:a16="http://schemas.microsoft.com/office/drawing/2014/main" id="{39BDC080-34A8-4C05-BE8D-668F7FABF3B4}"/>
              </a:ext>
            </a:extLst>
          </p:cNvPr>
          <p:cNvSpPr>
            <a:spLocks noGrp="1"/>
          </p:cNvSpPr>
          <p:nvPr>
            <p:ph type="title"/>
          </p:nvPr>
        </p:nvSpPr>
        <p:spPr>
          <a:xfrm>
            <a:off x="66502" y="-6643"/>
            <a:ext cx="10515600" cy="842666"/>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357F2426-CEBF-4A00-A1EC-234AEBC67319}"/>
              </a:ext>
            </a:extLst>
          </p:cNvPr>
          <p:cNvSpPr>
            <a:spLocks noGrp="1"/>
          </p:cNvSpPr>
          <p:nvPr>
            <p:ph type="body" idx="1"/>
          </p:nvPr>
        </p:nvSpPr>
        <p:spPr>
          <a:xfrm>
            <a:off x="66502" y="1666720"/>
            <a:ext cx="6029498" cy="4084724"/>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168BE501-39A2-4CC2-9CC7-AC657EE99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480CE-AF06-453A-95F0-C06395D46763}" type="datetime1">
              <a:rPr lang="pt-BR" smtClean="0"/>
              <a:t>15/12/2021</a:t>
            </a:fld>
            <a:endParaRPr lang="pt-BR"/>
          </a:p>
        </p:txBody>
      </p:sp>
      <p:sp>
        <p:nvSpPr>
          <p:cNvPr id="5" name="Espaço Reservado para Rodapé 4">
            <a:extLst>
              <a:ext uri="{FF2B5EF4-FFF2-40B4-BE49-F238E27FC236}">
                <a16:creationId xmlns:a16="http://schemas.microsoft.com/office/drawing/2014/main" id="{74DFD986-AA76-4E90-85E8-F9637C1E0772}"/>
              </a:ext>
            </a:extLst>
          </p:cNvPr>
          <p:cNvSpPr>
            <a:spLocks noGrp="1"/>
          </p:cNvSpPr>
          <p:nvPr>
            <p:ph type="ftr" sz="quarter" idx="3"/>
          </p:nvPr>
        </p:nvSpPr>
        <p:spPr>
          <a:xfrm>
            <a:off x="7862455" y="63789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428B8C0-9417-4885-A74D-33D75AA5F462}"/>
              </a:ext>
            </a:extLst>
          </p:cNvPr>
          <p:cNvSpPr>
            <a:spLocks noGrp="1"/>
          </p:cNvSpPr>
          <p:nvPr>
            <p:ph type="sldNum" sz="quarter" idx="4"/>
          </p:nvPr>
        </p:nvSpPr>
        <p:spPr>
          <a:xfrm>
            <a:off x="5859572" y="6460012"/>
            <a:ext cx="4603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0DF9A87-7F9C-47E6-8FF6-884D0D5897FD}" type="slidenum">
              <a:rPr lang="pt-BR" smtClean="0"/>
              <a:pPr/>
              <a:t>‹nº›</a:t>
            </a:fld>
            <a:endParaRPr lang="pt-BR"/>
          </a:p>
        </p:txBody>
      </p:sp>
      <p:cxnSp>
        <p:nvCxnSpPr>
          <p:cNvPr id="8" name="Conector reto 7">
            <a:extLst>
              <a:ext uri="{FF2B5EF4-FFF2-40B4-BE49-F238E27FC236}">
                <a16:creationId xmlns:a16="http://schemas.microsoft.com/office/drawing/2014/main" id="{FA2A6D83-E3B3-47C8-BD89-01BA7A36C379}"/>
              </a:ext>
            </a:extLst>
          </p:cNvPr>
          <p:cNvCxnSpPr/>
          <p:nvPr userDrawn="1"/>
        </p:nvCxnSpPr>
        <p:spPr>
          <a:xfrm>
            <a:off x="-192947" y="5905437"/>
            <a:ext cx="12667376" cy="0"/>
          </a:xfrm>
          <a:prstGeom prst="line">
            <a:avLst/>
          </a:prstGeom>
          <a:ln>
            <a:solidFill>
              <a:srgbClr val="19816A"/>
            </a:solidFill>
          </a:ln>
        </p:spPr>
        <p:style>
          <a:lnRef idx="3">
            <a:schemeClr val="accent1"/>
          </a:lnRef>
          <a:fillRef idx="0">
            <a:schemeClr val="accent1"/>
          </a:fillRef>
          <a:effectRef idx="2">
            <a:schemeClr val="accent1"/>
          </a:effectRef>
          <a:fontRef idx="minor">
            <a:schemeClr val="tx1"/>
          </a:fontRef>
        </p:style>
      </p:cxnSp>
      <p:pic>
        <p:nvPicPr>
          <p:cNvPr id="9" name="Picture 2" descr="C:\Users\Paulo\Desktop\Hidro BR\Fechamento Hidro BR 2\RGB\Imagem\Logo_1.png">
            <a:extLst>
              <a:ext uri="{FF2B5EF4-FFF2-40B4-BE49-F238E27FC236}">
                <a16:creationId xmlns:a16="http://schemas.microsoft.com/office/drawing/2014/main" id="{56F4E2B2-282B-46F3-86B6-EBC176484FDB}"/>
              </a:ext>
            </a:extLst>
          </p:cNvPr>
          <p:cNvPicPr>
            <a:picLocks noChangeAspect="1" noChangeArrowheads="1"/>
          </p:cNvPicPr>
          <p:nvPr userDrawn="1"/>
        </p:nvPicPr>
        <p:blipFill rotWithShape="1">
          <a:blip r:embed="rId3" cstate="print"/>
          <a:srcRect l="27101" t="26953" r="27094" b="27615"/>
          <a:stretch/>
        </p:blipFill>
        <p:spPr bwMode="auto">
          <a:xfrm>
            <a:off x="838200" y="5998291"/>
            <a:ext cx="866747" cy="859709"/>
          </a:xfrm>
          <a:prstGeom prst="rect">
            <a:avLst/>
          </a:prstGeom>
          <a:solidFill>
            <a:schemeClr val="bg1"/>
          </a:solidFill>
        </p:spPr>
      </p:pic>
      <p:pic>
        <p:nvPicPr>
          <p:cNvPr id="10" name="Imagem 9" descr="Uma imagem contendo Logotipo&#10;&#10;Descrição gerada automaticamente">
            <a:extLst>
              <a:ext uri="{FF2B5EF4-FFF2-40B4-BE49-F238E27FC236}">
                <a16:creationId xmlns:a16="http://schemas.microsoft.com/office/drawing/2014/main" id="{45A3CA8A-25E0-47E5-8E89-6A7E395FC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7661" y="5956204"/>
            <a:ext cx="1858469" cy="901796"/>
          </a:xfrm>
          <a:prstGeom prst="rect">
            <a:avLst/>
          </a:prstGeom>
        </p:spPr>
      </p:pic>
    </p:spTree>
    <p:extLst>
      <p:ext uri="{BB962C8B-B14F-4D97-AF65-F5344CB8AC3E}">
        <p14:creationId xmlns:p14="http://schemas.microsoft.com/office/powerpoint/2010/main" val="3568601765"/>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a:extLst>
              <a:ext uri="{FF2B5EF4-FFF2-40B4-BE49-F238E27FC236}">
                <a16:creationId xmlns:a16="http://schemas.microsoft.com/office/drawing/2014/main" id="{C7ED9EF0-D308-48E4-86F8-C34A127342F5}"/>
              </a:ext>
            </a:extLst>
          </p:cNvPr>
          <p:cNvCxnSpPr/>
          <p:nvPr/>
        </p:nvCxnSpPr>
        <p:spPr>
          <a:xfrm>
            <a:off x="-171982" y="4143777"/>
            <a:ext cx="13013634" cy="0"/>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0397F0A2-C8C7-468C-AC03-19CB1EB2C67C}"/>
              </a:ext>
            </a:extLst>
          </p:cNvPr>
          <p:cNvCxnSpPr/>
          <p:nvPr/>
        </p:nvCxnSpPr>
        <p:spPr>
          <a:xfrm>
            <a:off x="-171982" y="5396107"/>
            <a:ext cx="13013634" cy="0"/>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sp>
        <p:nvSpPr>
          <p:cNvPr id="8" name="Subtítulo 2">
            <a:extLst>
              <a:ext uri="{FF2B5EF4-FFF2-40B4-BE49-F238E27FC236}">
                <a16:creationId xmlns:a16="http://schemas.microsoft.com/office/drawing/2014/main" id="{BA267A9A-BEF4-40C9-B2D9-48426AD3A948}"/>
              </a:ext>
            </a:extLst>
          </p:cNvPr>
          <p:cNvSpPr>
            <a:spLocks noGrp="1"/>
          </p:cNvSpPr>
          <p:nvPr>
            <p:ph type="subTitle" idx="1"/>
          </p:nvPr>
        </p:nvSpPr>
        <p:spPr>
          <a:xfrm>
            <a:off x="1762835" y="4285716"/>
            <a:ext cx="9144000" cy="1655762"/>
          </a:xfrm>
        </p:spPr>
        <p:txBody>
          <a:bodyPr>
            <a:normAutofit/>
          </a:bodyPr>
          <a:lstStyle/>
          <a:p>
            <a:r>
              <a:rPr lang="pt-BR" sz="3200" b="1" dirty="0"/>
              <a:t>CARTILHA PARA OS AGENTES COMUNITÁRIOS DE SAÚDE</a:t>
            </a:r>
          </a:p>
        </p:txBody>
      </p:sp>
      <p:sp>
        <p:nvSpPr>
          <p:cNvPr id="9" name="Elipse 8">
            <a:extLst>
              <a:ext uri="{FF2B5EF4-FFF2-40B4-BE49-F238E27FC236}">
                <a16:creationId xmlns:a16="http://schemas.microsoft.com/office/drawing/2014/main" id="{FF511036-D4B0-4F32-8B5B-93042AECDAD4}"/>
              </a:ext>
            </a:extLst>
          </p:cNvPr>
          <p:cNvSpPr/>
          <p:nvPr/>
        </p:nvSpPr>
        <p:spPr>
          <a:xfrm>
            <a:off x="-593857" y="-1208698"/>
            <a:ext cx="4140178" cy="4140178"/>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Gráfico 12" descr="Torneira com vazamento com preenchimento sólido">
            <a:extLst>
              <a:ext uri="{FF2B5EF4-FFF2-40B4-BE49-F238E27FC236}">
                <a16:creationId xmlns:a16="http://schemas.microsoft.com/office/drawing/2014/main" id="{621CA7B8-1A77-4750-9554-DF6DEE410D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832" y="404191"/>
            <a:ext cx="914400" cy="914400"/>
          </a:xfrm>
          <a:prstGeom prst="rect">
            <a:avLst/>
          </a:prstGeom>
        </p:spPr>
      </p:pic>
      <p:pic>
        <p:nvPicPr>
          <p:cNvPr id="15" name="Gráfico 14" descr="Chuva com preenchimento sólido">
            <a:extLst>
              <a:ext uri="{FF2B5EF4-FFF2-40B4-BE49-F238E27FC236}">
                <a16:creationId xmlns:a16="http://schemas.microsoft.com/office/drawing/2014/main" id="{38D4B5FC-A405-4D4B-8803-AB140D1DE6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2835" y="404191"/>
            <a:ext cx="914400" cy="914400"/>
          </a:xfrm>
          <a:prstGeom prst="rect">
            <a:avLst/>
          </a:prstGeom>
        </p:spPr>
      </p:pic>
      <p:pic>
        <p:nvPicPr>
          <p:cNvPr id="17" name="Gráfico 16" descr="Banheiro com preenchimento sólido">
            <a:extLst>
              <a:ext uri="{FF2B5EF4-FFF2-40B4-BE49-F238E27FC236}">
                <a16:creationId xmlns:a16="http://schemas.microsoft.com/office/drawing/2014/main" id="{7CFD0424-85A0-47B4-B718-CE31647AB3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32" y="1318591"/>
            <a:ext cx="914400" cy="914400"/>
          </a:xfrm>
          <a:prstGeom prst="rect">
            <a:avLst/>
          </a:prstGeom>
        </p:spPr>
      </p:pic>
      <p:pic>
        <p:nvPicPr>
          <p:cNvPr id="19" name="Gráfico 18" descr="Reciclagem com preenchimento sólido">
            <a:extLst>
              <a:ext uri="{FF2B5EF4-FFF2-40B4-BE49-F238E27FC236}">
                <a16:creationId xmlns:a16="http://schemas.microsoft.com/office/drawing/2014/main" id="{6B72BF6D-84BC-41C9-8A89-6CF3FEA11D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835" y="1341609"/>
            <a:ext cx="914400" cy="914400"/>
          </a:xfrm>
          <a:prstGeom prst="rect">
            <a:avLst/>
          </a:prstGeom>
        </p:spPr>
      </p:pic>
      <p:pic>
        <p:nvPicPr>
          <p:cNvPr id="20" name="Picture 2" descr="C:\Users\Paulo\Desktop\Hidro BR\Fechamento Hidro BR 2\RGB\Imagem\Logo_1.png">
            <a:extLst>
              <a:ext uri="{FF2B5EF4-FFF2-40B4-BE49-F238E27FC236}">
                <a16:creationId xmlns:a16="http://schemas.microsoft.com/office/drawing/2014/main" id="{E15765A5-C56F-4E30-9AA6-57E19FB12C00}"/>
              </a:ext>
            </a:extLst>
          </p:cNvPr>
          <p:cNvPicPr>
            <a:picLocks noChangeAspect="1" noChangeArrowheads="1"/>
          </p:cNvPicPr>
          <p:nvPr/>
        </p:nvPicPr>
        <p:blipFill rotWithShape="1">
          <a:blip r:embed="rId10" cstate="print"/>
          <a:srcRect l="27101" t="26953" r="27094" b="27615"/>
          <a:stretch/>
        </p:blipFill>
        <p:spPr bwMode="auto">
          <a:xfrm>
            <a:off x="639112" y="5941478"/>
            <a:ext cx="866747" cy="859709"/>
          </a:xfrm>
          <a:prstGeom prst="rect">
            <a:avLst/>
          </a:prstGeom>
          <a:solidFill>
            <a:schemeClr val="bg1"/>
          </a:solidFill>
        </p:spPr>
      </p:pic>
      <p:sp>
        <p:nvSpPr>
          <p:cNvPr id="21" name="CaixaDeTexto 20">
            <a:extLst>
              <a:ext uri="{FF2B5EF4-FFF2-40B4-BE49-F238E27FC236}">
                <a16:creationId xmlns:a16="http://schemas.microsoft.com/office/drawing/2014/main" id="{2F469EB8-E365-4503-87CF-9B8E1B307C6D}"/>
              </a:ext>
            </a:extLst>
          </p:cNvPr>
          <p:cNvSpPr txBox="1"/>
          <p:nvPr/>
        </p:nvSpPr>
        <p:spPr>
          <a:xfrm>
            <a:off x="382136" y="5624808"/>
            <a:ext cx="1719619" cy="369332"/>
          </a:xfrm>
          <a:prstGeom prst="rect">
            <a:avLst/>
          </a:prstGeom>
          <a:noFill/>
        </p:spPr>
        <p:txBody>
          <a:bodyPr wrap="square" rtlCol="0">
            <a:spAutoFit/>
          </a:bodyPr>
          <a:lstStyle/>
          <a:p>
            <a:r>
              <a:rPr lang="pt-BR" dirty="0"/>
              <a:t>Elaborado por</a:t>
            </a:r>
          </a:p>
        </p:txBody>
      </p:sp>
      <p:sp>
        <p:nvSpPr>
          <p:cNvPr id="22" name="Subtítulo 2">
            <a:extLst>
              <a:ext uri="{FF2B5EF4-FFF2-40B4-BE49-F238E27FC236}">
                <a16:creationId xmlns:a16="http://schemas.microsoft.com/office/drawing/2014/main" id="{1C34B53C-AFAA-43A8-A097-9193B3717CC8}"/>
              </a:ext>
            </a:extLst>
          </p:cNvPr>
          <p:cNvSpPr txBox="1">
            <a:spLocks/>
          </p:cNvSpPr>
          <p:nvPr/>
        </p:nvSpPr>
        <p:spPr>
          <a:xfrm>
            <a:off x="3624272" y="5396107"/>
            <a:ext cx="4943455" cy="650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dirty="0"/>
              <a:t>Presidente Juscelino/MG</a:t>
            </a:r>
          </a:p>
        </p:txBody>
      </p:sp>
      <p:sp>
        <p:nvSpPr>
          <p:cNvPr id="23" name="Retângulo 22">
            <a:extLst>
              <a:ext uri="{FF2B5EF4-FFF2-40B4-BE49-F238E27FC236}">
                <a16:creationId xmlns:a16="http://schemas.microsoft.com/office/drawing/2014/main" id="{5AAF60C2-FF5A-428E-91F6-C79C312DACB4}"/>
              </a:ext>
            </a:extLst>
          </p:cNvPr>
          <p:cNvSpPr/>
          <p:nvPr/>
        </p:nvSpPr>
        <p:spPr>
          <a:xfrm>
            <a:off x="6364406" y="0"/>
            <a:ext cx="5827594" cy="518615"/>
          </a:xfrm>
          <a:prstGeom prst="rect">
            <a:avLst/>
          </a:pr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REVISÃO DO PLANO MUNICIPAL DE SANEAMENTO BÁSICO</a:t>
            </a:r>
          </a:p>
        </p:txBody>
      </p:sp>
      <p:sp>
        <p:nvSpPr>
          <p:cNvPr id="24" name="Elipse 23">
            <a:extLst>
              <a:ext uri="{FF2B5EF4-FFF2-40B4-BE49-F238E27FC236}">
                <a16:creationId xmlns:a16="http://schemas.microsoft.com/office/drawing/2014/main" id="{A17B1344-59F2-46F3-AF51-6A1876B85690}"/>
              </a:ext>
            </a:extLst>
          </p:cNvPr>
          <p:cNvSpPr/>
          <p:nvPr/>
        </p:nvSpPr>
        <p:spPr>
          <a:xfrm>
            <a:off x="10331355" y="6224422"/>
            <a:ext cx="1599062" cy="564154"/>
          </a:xfrm>
          <a:prstGeom prst="ellipse">
            <a:avLst/>
          </a:pr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Out/2021</a:t>
            </a:r>
          </a:p>
        </p:txBody>
      </p:sp>
      <p:sp>
        <p:nvSpPr>
          <p:cNvPr id="2" name="Espaço Reservado para Número de Slide 1">
            <a:extLst>
              <a:ext uri="{FF2B5EF4-FFF2-40B4-BE49-F238E27FC236}">
                <a16:creationId xmlns:a16="http://schemas.microsoft.com/office/drawing/2014/main" id="{F223D3E2-5A5E-449A-B11C-A3BC6DDD5D68}"/>
              </a:ext>
            </a:extLst>
          </p:cNvPr>
          <p:cNvSpPr>
            <a:spLocks noGrp="1"/>
          </p:cNvSpPr>
          <p:nvPr>
            <p:ph type="sldNum" sz="quarter" idx="12"/>
          </p:nvPr>
        </p:nvSpPr>
        <p:spPr/>
        <p:txBody>
          <a:bodyPr/>
          <a:lstStyle/>
          <a:p>
            <a:fld id="{3E9D550A-0BFD-4122-9DC9-1F4DF33A34DC}" type="slidenum">
              <a:rPr lang="pt-BR" smtClean="0"/>
              <a:t>1</a:t>
            </a:fld>
            <a:endParaRPr lang="pt-BR"/>
          </a:p>
        </p:txBody>
      </p:sp>
    </p:spTree>
    <p:extLst>
      <p:ext uri="{BB962C8B-B14F-4D97-AF65-F5344CB8AC3E}">
        <p14:creationId xmlns:p14="http://schemas.microsoft.com/office/powerpoint/2010/main" val="428543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normAutofit/>
          </a:bodyPr>
          <a:lstStyle/>
          <a:p>
            <a:r>
              <a:rPr lang="pt-BR" dirty="0"/>
              <a:t>INFORMAÇÕES IMPORTANTES</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p:txBody>
          <a:bodyPr>
            <a:normAutofit/>
          </a:bodyPr>
          <a:lstStyle/>
          <a:p>
            <a:pPr marL="285750" indent="-285750" algn="just">
              <a:buFont typeface="Arial" panose="020B0604020202020204" pitchFamily="34" charset="0"/>
              <a:buChar char="•"/>
            </a:pPr>
            <a:r>
              <a:rPr lang="pt-BR" sz="1600" dirty="0"/>
              <a:t>Fossa séptica: esse caso é considerado adequado do ponto de vista de tratamento pois o esgoto é direcionado a uma câmara (pode ser cavada e devidamente impermeabilizada, concretada, caixa d’água etc.) sem que haja riscos ao lençol freático ou risco de contaminação humana. </a:t>
            </a:r>
          </a:p>
          <a:p>
            <a:pPr marL="285750" indent="-285750" algn="just">
              <a:buFont typeface="Arial" panose="020B0604020202020204" pitchFamily="34" charset="0"/>
              <a:buChar char="•"/>
            </a:pPr>
            <a:r>
              <a:rPr lang="pt-BR" sz="1600" dirty="0"/>
              <a:t>Fossa rudimentar: é semelhante a fossa séptica, porém, não há nenhum controle no seu processo construtivo que impeça eventual contaminação do solo ou humana. Não é considerada uma forma adequada de tratamento.</a:t>
            </a:r>
          </a:p>
          <a:p>
            <a:pPr marL="285750" indent="-285750" algn="just">
              <a:buFont typeface="Arial" panose="020B0604020202020204" pitchFamily="34" charset="0"/>
              <a:buChar char="•"/>
            </a:pPr>
            <a:r>
              <a:rPr lang="pt-BR" sz="1600" dirty="0"/>
              <a:t>Direto para um rio, lago ou mar: essa resposta deverá ser assinalada mesmo que o caminho do esgoto até o corpo hídrico mais próximo seja realizado por tubulações. Não é considerado rede coletora nessas situações.</a:t>
            </a:r>
          </a:p>
          <a:p>
            <a:pPr marL="285750" indent="-285750" algn="just">
              <a:buFont typeface="Arial" panose="020B0604020202020204" pitchFamily="34" charset="0"/>
              <a:buChar char="•"/>
            </a:pPr>
            <a:r>
              <a:rPr lang="pt-BR" sz="1600" dirty="0"/>
              <a:t>Céu aberto: literalmente jogado no quintal ou em algum outro espaço destinado a isso, com riscos à contaminação humana.</a:t>
            </a:r>
          </a:p>
        </p:txBody>
      </p:sp>
      <p:sp>
        <p:nvSpPr>
          <p:cNvPr id="2" name="Espaço Reservado para Número de Slide 1">
            <a:extLst>
              <a:ext uri="{FF2B5EF4-FFF2-40B4-BE49-F238E27FC236}">
                <a16:creationId xmlns:a16="http://schemas.microsoft.com/office/drawing/2014/main" id="{02650151-D7ED-49C8-9BA7-9800F318D8E5}"/>
              </a:ext>
            </a:extLst>
          </p:cNvPr>
          <p:cNvSpPr>
            <a:spLocks noGrp="1"/>
          </p:cNvSpPr>
          <p:nvPr>
            <p:ph type="sldNum" sz="quarter" idx="12"/>
          </p:nvPr>
        </p:nvSpPr>
        <p:spPr/>
        <p:txBody>
          <a:bodyPr/>
          <a:lstStyle/>
          <a:p>
            <a:fld id="{40DF9A87-7F9C-47E6-8FF6-884D0D5897FD}" type="slidenum">
              <a:rPr lang="pt-BR" smtClean="0"/>
              <a:pPr/>
              <a:t>10</a:t>
            </a:fld>
            <a:endParaRPr lang="pt-BR"/>
          </a:p>
        </p:txBody>
      </p:sp>
      <p:pic>
        <p:nvPicPr>
          <p:cNvPr id="4" name="Imagem 3">
            <a:extLst>
              <a:ext uri="{FF2B5EF4-FFF2-40B4-BE49-F238E27FC236}">
                <a16:creationId xmlns:a16="http://schemas.microsoft.com/office/drawing/2014/main" id="{7E6E6A14-7A54-468B-903F-CFB68D8798CC}"/>
              </a:ext>
            </a:extLst>
          </p:cNvPr>
          <p:cNvPicPr>
            <a:picLocks noChangeAspect="1"/>
          </p:cNvPicPr>
          <p:nvPr/>
        </p:nvPicPr>
        <p:blipFill>
          <a:blip r:embed="rId2"/>
          <a:stretch>
            <a:fillRect/>
          </a:stretch>
        </p:blipFill>
        <p:spPr>
          <a:xfrm>
            <a:off x="6753224" y="1042986"/>
            <a:ext cx="4619626" cy="4353109"/>
          </a:xfrm>
          <a:prstGeom prst="rect">
            <a:avLst/>
          </a:prstGeom>
        </p:spPr>
      </p:pic>
      <p:sp>
        <p:nvSpPr>
          <p:cNvPr id="7" name="CaixaDeTexto 6">
            <a:extLst>
              <a:ext uri="{FF2B5EF4-FFF2-40B4-BE49-F238E27FC236}">
                <a16:creationId xmlns:a16="http://schemas.microsoft.com/office/drawing/2014/main" id="{C07CFF5D-CFDE-4222-BDBD-3811C23DB4F3}"/>
              </a:ext>
            </a:extLst>
          </p:cNvPr>
          <p:cNvSpPr txBox="1"/>
          <p:nvPr/>
        </p:nvSpPr>
        <p:spPr>
          <a:xfrm>
            <a:off x="7553741" y="5396095"/>
            <a:ext cx="3347622" cy="230832"/>
          </a:xfrm>
          <a:prstGeom prst="rect">
            <a:avLst/>
          </a:prstGeom>
          <a:noFill/>
        </p:spPr>
        <p:txBody>
          <a:bodyPr wrap="square">
            <a:spAutoFit/>
          </a:bodyPr>
          <a:lstStyle/>
          <a:p>
            <a:r>
              <a:rPr lang="pt-BR" sz="900" b="1" dirty="0"/>
              <a:t>Fonte</a:t>
            </a:r>
            <a:r>
              <a:rPr lang="pt-BR" sz="900" dirty="0"/>
              <a:t>: https://bvsms.saude.gov.br/bvs/publicacoes/malaria.pdf</a:t>
            </a:r>
          </a:p>
        </p:txBody>
      </p:sp>
    </p:spTree>
    <p:extLst>
      <p:ext uri="{BB962C8B-B14F-4D97-AF65-F5344CB8AC3E}">
        <p14:creationId xmlns:p14="http://schemas.microsoft.com/office/powerpoint/2010/main" val="123463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normAutofit/>
          </a:bodyPr>
          <a:lstStyle/>
          <a:p>
            <a:r>
              <a:rPr lang="pt-BR" dirty="0"/>
              <a:t>CONCLUSÃO</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a:xfrm>
            <a:off x="5862310" y="1219902"/>
            <a:ext cx="6029498" cy="4418196"/>
          </a:xfrm>
        </p:spPr>
        <p:txBody>
          <a:bodyPr>
            <a:normAutofit/>
          </a:bodyPr>
          <a:lstStyle/>
          <a:p>
            <a:pPr marL="0" indent="0" algn="just">
              <a:buNone/>
            </a:pPr>
            <a:r>
              <a:rPr lang="pt-BR" sz="1600" dirty="0"/>
              <a:t>Para poder prover serviços de saneamento básico mais adequados aos moradores do município de Presidente Juscelino, ter um pleno conhecimento da realidade é essencial para pensar nas estratégias de conseguir atender, principalmente, aos mais vulneráveis. Por abranger 100% dos domicílios, os Agentes Comunitários de Saúde são poderosos aliados tanto na elaboração do diagnóstico quanto na multiplicação de conhecimento. Além disso, são potencialmente capazes de entregar fisicamente a solução temporária para minimizar os riscos pela ingestão de água mal tratada, o hipoclorito de sódio. Contar com o apoio e colaboração dessa gama de profissionais é essencial para tanto para a população, quanto para a própria gestão pública. </a:t>
            </a:r>
          </a:p>
          <a:p>
            <a:pPr marL="0" indent="0" algn="just">
              <a:buNone/>
            </a:pPr>
            <a:r>
              <a:rPr lang="pt-BR" sz="1600" dirty="0"/>
              <a:t>Ah, não se esqueçam ainda de reforçarem as práticas sanitárias adequadas. Esse trabalho continua!</a:t>
            </a:r>
          </a:p>
          <a:p>
            <a:pPr marL="0" indent="0" algn="just">
              <a:buNone/>
            </a:pPr>
            <a:r>
              <a:rPr lang="pt-BR" sz="1600" dirty="0"/>
              <a:t>Obrigado pelo apoio!</a:t>
            </a:r>
          </a:p>
          <a:p>
            <a:pPr algn="just"/>
            <a:endParaRPr lang="pt-BR" sz="1600" dirty="0"/>
          </a:p>
          <a:p>
            <a:pPr marL="0" indent="0" algn="just">
              <a:buNone/>
            </a:pPr>
            <a:r>
              <a:rPr lang="pt-BR" sz="1600" dirty="0"/>
              <a:t>HIDROBR </a:t>
            </a:r>
          </a:p>
        </p:txBody>
      </p:sp>
      <p:sp>
        <p:nvSpPr>
          <p:cNvPr id="2" name="Espaço Reservado para Número de Slide 1">
            <a:extLst>
              <a:ext uri="{FF2B5EF4-FFF2-40B4-BE49-F238E27FC236}">
                <a16:creationId xmlns:a16="http://schemas.microsoft.com/office/drawing/2014/main" id="{A38A4DBC-698F-4339-ABB1-48E244DAC67A}"/>
              </a:ext>
            </a:extLst>
          </p:cNvPr>
          <p:cNvSpPr>
            <a:spLocks noGrp="1"/>
          </p:cNvSpPr>
          <p:nvPr>
            <p:ph type="sldNum" sz="quarter" idx="12"/>
          </p:nvPr>
        </p:nvSpPr>
        <p:spPr/>
        <p:txBody>
          <a:bodyPr/>
          <a:lstStyle/>
          <a:p>
            <a:fld id="{40DF9A87-7F9C-47E6-8FF6-884D0D5897FD}" type="slidenum">
              <a:rPr lang="pt-BR" smtClean="0"/>
              <a:pPr/>
              <a:t>11</a:t>
            </a:fld>
            <a:endParaRPr lang="pt-BR"/>
          </a:p>
        </p:txBody>
      </p:sp>
      <p:pic>
        <p:nvPicPr>
          <p:cNvPr id="4" name="Imagem 3">
            <a:extLst>
              <a:ext uri="{FF2B5EF4-FFF2-40B4-BE49-F238E27FC236}">
                <a16:creationId xmlns:a16="http://schemas.microsoft.com/office/drawing/2014/main" id="{4FC5AA50-290F-4066-8516-2A5F036E1F77}"/>
              </a:ext>
            </a:extLst>
          </p:cNvPr>
          <p:cNvPicPr>
            <a:picLocks noChangeAspect="1"/>
          </p:cNvPicPr>
          <p:nvPr/>
        </p:nvPicPr>
        <p:blipFill>
          <a:blip r:embed="rId2"/>
          <a:stretch>
            <a:fillRect/>
          </a:stretch>
        </p:blipFill>
        <p:spPr>
          <a:xfrm>
            <a:off x="1374378" y="1066799"/>
            <a:ext cx="3463037" cy="4273827"/>
          </a:xfrm>
          <a:prstGeom prst="rect">
            <a:avLst/>
          </a:prstGeom>
        </p:spPr>
      </p:pic>
      <p:sp>
        <p:nvSpPr>
          <p:cNvPr id="7" name="CaixaDeTexto 6">
            <a:extLst>
              <a:ext uri="{FF2B5EF4-FFF2-40B4-BE49-F238E27FC236}">
                <a16:creationId xmlns:a16="http://schemas.microsoft.com/office/drawing/2014/main" id="{AD9F98C8-A4F1-4420-8765-39EA4E7C1938}"/>
              </a:ext>
            </a:extLst>
          </p:cNvPr>
          <p:cNvSpPr txBox="1"/>
          <p:nvPr/>
        </p:nvSpPr>
        <p:spPr>
          <a:xfrm>
            <a:off x="1489793" y="5340626"/>
            <a:ext cx="3347622" cy="230832"/>
          </a:xfrm>
          <a:prstGeom prst="rect">
            <a:avLst/>
          </a:prstGeom>
          <a:noFill/>
        </p:spPr>
        <p:txBody>
          <a:bodyPr wrap="square">
            <a:spAutoFit/>
          </a:bodyPr>
          <a:lstStyle/>
          <a:p>
            <a:r>
              <a:rPr lang="pt-BR" sz="900" b="1" dirty="0"/>
              <a:t>Fonte</a:t>
            </a:r>
            <a:r>
              <a:rPr lang="pt-BR" sz="900" dirty="0"/>
              <a:t>: https://bvsms.saude.gov.br/bvs/publicacoes/malaria.pdf</a:t>
            </a:r>
          </a:p>
        </p:txBody>
      </p:sp>
    </p:spTree>
    <p:extLst>
      <p:ext uri="{BB962C8B-B14F-4D97-AF65-F5344CB8AC3E}">
        <p14:creationId xmlns:p14="http://schemas.microsoft.com/office/powerpoint/2010/main" val="125557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1CEF73C1-7343-4E72-9B07-4FD0FBA0FB5F}"/>
              </a:ext>
            </a:extLst>
          </p:cNvPr>
          <p:cNvSpPr/>
          <p:nvPr/>
        </p:nvSpPr>
        <p:spPr>
          <a:xfrm>
            <a:off x="5263486" y="6032310"/>
            <a:ext cx="1665027" cy="825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ubtítulo 2">
            <a:extLst>
              <a:ext uri="{FF2B5EF4-FFF2-40B4-BE49-F238E27FC236}">
                <a16:creationId xmlns:a16="http://schemas.microsoft.com/office/drawing/2014/main" id="{B7CF855B-CD1A-4EEF-92C6-24309E1C87FB}"/>
              </a:ext>
            </a:extLst>
          </p:cNvPr>
          <p:cNvSpPr txBox="1">
            <a:spLocks/>
          </p:cNvSpPr>
          <p:nvPr/>
        </p:nvSpPr>
        <p:spPr>
          <a:xfrm>
            <a:off x="1517766" y="2951399"/>
            <a:ext cx="9144000" cy="2309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200" b="1" dirty="0"/>
              <a:t>CARTILHA PARA OS AGENTES COMUNITÁRIOS DE SAÚDE</a:t>
            </a:r>
          </a:p>
          <a:p>
            <a:pPr marL="0" indent="0" algn="ctr">
              <a:buNone/>
            </a:pPr>
            <a:endParaRPr lang="pt-BR" b="1" dirty="0"/>
          </a:p>
          <a:p>
            <a:pPr marL="0" indent="0" algn="ctr">
              <a:buNone/>
            </a:pPr>
            <a:r>
              <a:rPr lang="pt-BR" sz="1800" dirty="0"/>
              <a:t>Prefeitura Municipal de Presidente Juscelino</a:t>
            </a:r>
            <a:endParaRPr lang="pt-BR" dirty="0"/>
          </a:p>
        </p:txBody>
      </p:sp>
      <p:sp>
        <p:nvSpPr>
          <p:cNvPr id="11" name="Espaço Reservado para Número de Slide 10">
            <a:extLst>
              <a:ext uri="{FF2B5EF4-FFF2-40B4-BE49-F238E27FC236}">
                <a16:creationId xmlns:a16="http://schemas.microsoft.com/office/drawing/2014/main" id="{532300FD-C6B8-4F79-95E1-7228F9C156E4}"/>
              </a:ext>
            </a:extLst>
          </p:cNvPr>
          <p:cNvSpPr>
            <a:spLocks noGrp="1"/>
          </p:cNvSpPr>
          <p:nvPr>
            <p:ph type="sldNum" sz="quarter" idx="12"/>
          </p:nvPr>
        </p:nvSpPr>
        <p:spPr/>
        <p:txBody>
          <a:bodyPr/>
          <a:lstStyle/>
          <a:p>
            <a:fld id="{40DF9A87-7F9C-47E6-8FF6-884D0D5897FD}" type="slidenum">
              <a:rPr lang="pt-BR" smtClean="0"/>
              <a:pPr/>
              <a:t>2</a:t>
            </a:fld>
            <a:endParaRPr lang="pt-BR"/>
          </a:p>
        </p:txBody>
      </p:sp>
    </p:spTree>
    <p:extLst>
      <p:ext uri="{BB962C8B-B14F-4D97-AF65-F5344CB8AC3E}">
        <p14:creationId xmlns:p14="http://schemas.microsoft.com/office/powerpoint/2010/main" val="117510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4000E-E7E8-4F9C-A183-2945ED583EB6}"/>
              </a:ext>
            </a:extLst>
          </p:cNvPr>
          <p:cNvSpPr>
            <a:spLocks noGrp="1"/>
          </p:cNvSpPr>
          <p:nvPr>
            <p:ph type="title"/>
          </p:nvPr>
        </p:nvSpPr>
        <p:spPr/>
        <p:txBody>
          <a:bodyPr/>
          <a:lstStyle/>
          <a:p>
            <a:r>
              <a:rPr lang="pt-BR" dirty="0">
                <a:solidFill>
                  <a:schemeClr val="bg1"/>
                </a:solidFill>
              </a:rPr>
              <a:t>APRESENTAÇÃO</a:t>
            </a:r>
          </a:p>
        </p:txBody>
      </p:sp>
      <p:sp>
        <p:nvSpPr>
          <p:cNvPr id="3" name="Espaço Reservado para Conteúdo 2">
            <a:extLst>
              <a:ext uri="{FF2B5EF4-FFF2-40B4-BE49-F238E27FC236}">
                <a16:creationId xmlns:a16="http://schemas.microsoft.com/office/drawing/2014/main" id="{F3D35931-D714-4983-A7EB-A0C8E460A8B2}"/>
              </a:ext>
            </a:extLst>
          </p:cNvPr>
          <p:cNvSpPr>
            <a:spLocks noGrp="1"/>
          </p:cNvSpPr>
          <p:nvPr>
            <p:ph idx="1"/>
          </p:nvPr>
        </p:nvSpPr>
        <p:spPr>
          <a:xfrm>
            <a:off x="6719578" y="1176898"/>
            <a:ext cx="5159230" cy="4351338"/>
          </a:xfrm>
        </p:spPr>
        <p:txBody>
          <a:bodyPr>
            <a:normAutofit lnSpcReduction="10000"/>
          </a:bodyPr>
          <a:lstStyle/>
          <a:p>
            <a:pPr marL="0" indent="0" algn="just">
              <a:buNone/>
            </a:pPr>
            <a:r>
              <a:rPr lang="pt-BR" sz="1600" dirty="0"/>
              <a:t>Os serviços de saneamento, envolvendo o abastecimento de água, o esgotamento sanitário, o manejo de resíduos sólidos e limpeza urbana e a drenagem de águas pluviais são fundamentais para garantir a saúde e conforto da população. Uma importante ferramenta para os gestores públicos dessa área é  O Plano Municipal de Saneamento Básico (PMSB), onde contém, entre outros, o diagnóstico da situação e um plano de ações de curto, médio e longo prazos para alcançar a universalização desses serviços. Com o avançar da implementação das ações do PMSB, é possível avaliar aquelas proveitosas e mapear os obstáculos encontrados. Por isso, é previsto que esse documento seja revisado de modo a adaptar o planejamento ao contexto municipal com o aprendizado adquirido. Nesse intuito, o município de Presidente Juscelino firmou contrato com a HIDROBR para elaborar a Revisão do PMSB, sempre adotando como premissa a exequibilidade e a priorização das ações mais elementares para o contexto local. Além da revisão, foi proposto um acompanhamento inicial de apoio à gestão para assegurar que as medidas necessárias estão sendo realizadas.</a:t>
            </a:r>
          </a:p>
          <a:p>
            <a:pPr marL="0" indent="0">
              <a:buNone/>
            </a:pPr>
            <a:endParaRPr lang="pt-BR" sz="1600" dirty="0"/>
          </a:p>
        </p:txBody>
      </p:sp>
      <p:cxnSp>
        <p:nvCxnSpPr>
          <p:cNvPr id="9" name="Conector reto 8">
            <a:extLst>
              <a:ext uri="{FF2B5EF4-FFF2-40B4-BE49-F238E27FC236}">
                <a16:creationId xmlns:a16="http://schemas.microsoft.com/office/drawing/2014/main" id="{013E9997-BC6D-4965-82F3-F2042B812DE2}"/>
              </a:ext>
            </a:extLst>
          </p:cNvPr>
          <p:cNvCxnSpPr/>
          <p:nvPr/>
        </p:nvCxnSpPr>
        <p:spPr>
          <a:xfrm>
            <a:off x="-192947" y="5905437"/>
            <a:ext cx="12667376" cy="0"/>
          </a:xfrm>
          <a:prstGeom prst="line">
            <a:avLst/>
          </a:prstGeom>
          <a:ln>
            <a:solidFill>
              <a:srgbClr val="19816A"/>
            </a:solidFill>
          </a:ln>
        </p:spPr>
        <p:style>
          <a:lnRef idx="3">
            <a:schemeClr val="accent1"/>
          </a:lnRef>
          <a:fillRef idx="0">
            <a:schemeClr val="accent1"/>
          </a:fillRef>
          <a:effectRef idx="2">
            <a:schemeClr val="accent1"/>
          </a:effectRef>
          <a:fontRef idx="minor">
            <a:schemeClr val="tx1"/>
          </a:fontRef>
        </p:style>
      </p:cxnSp>
      <p:pic>
        <p:nvPicPr>
          <p:cNvPr id="11" name="Imagem 10" descr="Uma imagem contendo Logotipo&#10;&#10;Descrição gerada automaticamente">
            <a:extLst>
              <a:ext uri="{FF2B5EF4-FFF2-40B4-BE49-F238E27FC236}">
                <a16:creationId xmlns:a16="http://schemas.microsoft.com/office/drawing/2014/main" id="{04639C15-4692-4B5F-96AD-F89571663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032" y="5900079"/>
            <a:ext cx="2240776" cy="1087305"/>
          </a:xfrm>
          <a:prstGeom prst="rect">
            <a:avLst/>
          </a:prstGeom>
        </p:spPr>
      </p:pic>
      <p:sp>
        <p:nvSpPr>
          <p:cNvPr id="15" name="Forma Livre: Forma 14">
            <a:extLst>
              <a:ext uri="{FF2B5EF4-FFF2-40B4-BE49-F238E27FC236}">
                <a16:creationId xmlns:a16="http://schemas.microsoft.com/office/drawing/2014/main" id="{2ABF0D45-9F13-407E-9472-ED4622C0B14F}"/>
              </a:ext>
            </a:extLst>
          </p:cNvPr>
          <p:cNvSpPr/>
          <p:nvPr/>
        </p:nvSpPr>
        <p:spPr>
          <a:xfrm>
            <a:off x="5489327" y="6264961"/>
            <a:ext cx="1213346" cy="593039"/>
          </a:xfrm>
          <a:custGeom>
            <a:avLst/>
            <a:gdLst>
              <a:gd name="connsiteX0" fmla="*/ 606673 w 1213346"/>
              <a:gd name="connsiteY0" fmla="*/ 0 h 593039"/>
              <a:gd name="connsiteX1" fmla="*/ 1202519 w 1213346"/>
              <a:gd name="connsiteY1" fmla="*/ 485628 h 593039"/>
              <a:gd name="connsiteX2" fmla="*/ 1213346 w 1213346"/>
              <a:gd name="connsiteY2" fmla="*/ 593039 h 593039"/>
              <a:gd name="connsiteX3" fmla="*/ 0 w 1213346"/>
              <a:gd name="connsiteY3" fmla="*/ 593039 h 593039"/>
              <a:gd name="connsiteX4" fmla="*/ 10828 w 1213346"/>
              <a:gd name="connsiteY4" fmla="*/ 485628 h 593039"/>
              <a:gd name="connsiteX5" fmla="*/ 606673 w 1213346"/>
              <a:gd name="connsiteY5" fmla="*/ 0 h 59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6" h="593039">
                <a:moveTo>
                  <a:pt x="606673" y="0"/>
                </a:moveTo>
                <a:cubicBezTo>
                  <a:pt x="900587" y="0"/>
                  <a:pt x="1145806" y="208481"/>
                  <a:pt x="1202519" y="485628"/>
                </a:cubicBezTo>
                <a:lnTo>
                  <a:pt x="1213346" y="593039"/>
                </a:lnTo>
                <a:lnTo>
                  <a:pt x="0" y="593039"/>
                </a:lnTo>
                <a:lnTo>
                  <a:pt x="10828" y="485628"/>
                </a:lnTo>
                <a:cubicBezTo>
                  <a:pt x="67540" y="208481"/>
                  <a:pt x="312760" y="0"/>
                  <a:pt x="606673" y="0"/>
                </a:cubicBezTo>
                <a:close/>
              </a:path>
            </a:pathLst>
          </a:custGeom>
          <a:solidFill>
            <a:srgbClr val="19816A"/>
          </a:solidFill>
          <a:ln>
            <a:solidFill>
              <a:srgbClr val="19816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sp>
        <p:nvSpPr>
          <p:cNvPr id="6" name="Espaço Reservado para Número de Slide 5">
            <a:extLst>
              <a:ext uri="{FF2B5EF4-FFF2-40B4-BE49-F238E27FC236}">
                <a16:creationId xmlns:a16="http://schemas.microsoft.com/office/drawing/2014/main" id="{8F9E7AA2-0E6F-4803-B3F1-F9E436C32F3E}"/>
              </a:ext>
            </a:extLst>
          </p:cNvPr>
          <p:cNvSpPr>
            <a:spLocks noGrp="1"/>
          </p:cNvSpPr>
          <p:nvPr>
            <p:ph type="sldNum" sz="quarter" idx="12"/>
          </p:nvPr>
        </p:nvSpPr>
        <p:spPr/>
        <p:txBody>
          <a:bodyPr/>
          <a:lstStyle/>
          <a:p>
            <a:fld id="{40DF9A87-7F9C-47E6-8FF6-884D0D5897FD}" type="slidenum">
              <a:rPr lang="pt-BR" smtClean="0"/>
              <a:t>3</a:t>
            </a:fld>
            <a:endParaRPr lang="pt-BR"/>
          </a:p>
        </p:txBody>
      </p:sp>
      <p:pic>
        <p:nvPicPr>
          <p:cNvPr id="8" name="Picture 2" descr="Relatório final do Plano Municipal de Saneamento Básico está em fase de  elaboração – Sanebavi">
            <a:extLst>
              <a:ext uri="{FF2B5EF4-FFF2-40B4-BE49-F238E27FC236}">
                <a16:creationId xmlns:a16="http://schemas.microsoft.com/office/drawing/2014/main" id="{09980CCE-71AC-498F-A46C-633A05B44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99" y="1209536"/>
            <a:ext cx="5835826" cy="393918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CB3DA5BE-9925-49DF-B50E-67D200B230C9}"/>
              </a:ext>
            </a:extLst>
          </p:cNvPr>
          <p:cNvSpPr/>
          <p:nvPr/>
        </p:nvSpPr>
        <p:spPr>
          <a:xfrm>
            <a:off x="623578" y="5113036"/>
            <a:ext cx="6096000" cy="215444"/>
          </a:xfrm>
          <a:prstGeom prst="rect">
            <a:avLst/>
          </a:prstGeom>
        </p:spPr>
        <p:txBody>
          <a:bodyP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b="1" dirty="0"/>
              <a:t>Fonte</a:t>
            </a:r>
            <a:r>
              <a:rPr lang="pt-BR" sz="800" dirty="0"/>
              <a:t>: https://www.sanebavi.com.br/2018/07/13/relatorio-final-do-plano-municipal-de-saneamento-basico-esta-em-fase-de-elaboracao/</a:t>
            </a:r>
          </a:p>
        </p:txBody>
      </p:sp>
    </p:spTree>
    <p:extLst>
      <p:ext uri="{BB962C8B-B14F-4D97-AF65-F5344CB8AC3E}">
        <p14:creationId xmlns:p14="http://schemas.microsoft.com/office/powerpoint/2010/main" val="59106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lstStyle/>
          <a:p>
            <a:r>
              <a:rPr lang="pt-BR" dirty="0"/>
              <a:t>INTRODUÇÃO</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p:txBody>
          <a:bodyPr>
            <a:normAutofit/>
          </a:bodyPr>
          <a:lstStyle/>
          <a:p>
            <a:pPr marL="0" indent="0" algn="just">
              <a:buNone/>
            </a:pPr>
            <a:r>
              <a:rPr lang="pt-BR" sz="1600" dirty="0"/>
              <a:t>Esse documento é uma cartilha preparada especialmente para o diálogo com os Agentes Comunitários de Saúde (ACS) e as suas relevantes atribuições. Dado a abrangência da Estratégia da Saúde da Família em Presidente Juscelino de 100%, a relação pessoal desenvolvida entre os </a:t>
            </a:r>
            <a:r>
              <a:rPr lang="pt-BR" sz="1600" dirty="0" err="1"/>
              <a:t>ACSs</a:t>
            </a:r>
            <a:r>
              <a:rPr lang="pt-BR" sz="1600" dirty="0"/>
              <a:t> e os moradores é de uma potencialidade que não pode ser ignorada, muito menos nas atividades de gestão de saneamento básico. Por estabelecer o diálogo e ter o conhecimento pessoal, são fortes construtores de conhecimento de saúde, sanitário e ambiental. Pensando em toda essa oportunidade, será aqui apresentado a relevância da colaboração dos Agentes com as ações de saneamento, as possíveis formas de colaboração, além de informações sanitárias relevantes para serem abordadas durante as visitas aos domicílios e os respectivos diagnósticos.</a:t>
            </a:r>
          </a:p>
        </p:txBody>
      </p:sp>
      <p:sp>
        <p:nvSpPr>
          <p:cNvPr id="2" name="Espaço Reservado para Número de Slide 1">
            <a:extLst>
              <a:ext uri="{FF2B5EF4-FFF2-40B4-BE49-F238E27FC236}">
                <a16:creationId xmlns:a16="http://schemas.microsoft.com/office/drawing/2014/main" id="{53C191A5-0F8E-4E2B-8C19-BD31E8C1ED5C}"/>
              </a:ext>
            </a:extLst>
          </p:cNvPr>
          <p:cNvSpPr>
            <a:spLocks noGrp="1"/>
          </p:cNvSpPr>
          <p:nvPr>
            <p:ph type="sldNum" sz="quarter" idx="12"/>
          </p:nvPr>
        </p:nvSpPr>
        <p:spPr/>
        <p:txBody>
          <a:bodyPr/>
          <a:lstStyle/>
          <a:p>
            <a:fld id="{40DF9A87-7F9C-47E6-8FF6-884D0D5897FD}" type="slidenum">
              <a:rPr lang="pt-BR" smtClean="0"/>
              <a:pPr/>
              <a:t>4</a:t>
            </a:fld>
            <a:endParaRPr lang="pt-BR"/>
          </a:p>
        </p:txBody>
      </p:sp>
      <p:pic>
        <p:nvPicPr>
          <p:cNvPr id="5" name="Picture 2" descr="Agentes Comunitários de Saúde ganham novo piso">
            <a:extLst>
              <a:ext uri="{FF2B5EF4-FFF2-40B4-BE49-F238E27FC236}">
                <a16:creationId xmlns:a16="http://schemas.microsoft.com/office/drawing/2014/main" id="{7A8AFDF6-BDB3-4275-83FA-28C2696D2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7" r="16521"/>
          <a:stretch/>
        </p:blipFill>
        <p:spPr bwMode="auto">
          <a:xfrm>
            <a:off x="6303429" y="992997"/>
            <a:ext cx="5454705" cy="3917849"/>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D3EA70C1-CB57-4873-9816-4955F199BDC7}"/>
              </a:ext>
            </a:extLst>
          </p:cNvPr>
          <p:cNvSpPr/>
          <p:nvPr/>
        </p:nvSpPr>
        <p:spPr>
          <a:xfrm>
            <a:off x="6096000" y="4993402"/>
            <a:ext cx="6457406" cy="200055"/>
          </a:xfrm>
          <a:prstGeom prst="rect">
            <a:avLst/>
          </a:prstGeom>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700" b="1" dirty="0"/>
              <a:t>Fonte</a:t>
            </a:r>
            <a:r>
              <a:rPr lang="pt-BR" sz="700" dirty="0"/>
              <a:t>: http://www.rosariooeste.mt.gov.br/not%C3%ADcias-geral-gabinete-do-prefeito/item/3476-agentes-comunit%C3%A1rios-de-sa%C3%BAde-ganham-novo-piso</a:t>
            </a:r>
          </a:p>
        </p:txBody>
      </p:sp>
    </p:spTree>
    <p:extLst>
      <p:ext uri="{BB962C8B-B14F-4D97-AF65-F5344CB8AC3E}">
        <p14:creationId xmlns:p14="http://schemas.microsoft.com/office/powerpoint/2010/main" val="183586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lstStyle/>
          <a:p>
            <a:r>
              <a:rPr lang="pt-BR" dirty="0"/>
              <a:t>OPORTUNIDADES</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a:xfrm>
            <a:off x="6096000" y="1219902"/>
            <a:ext cx="6029498" cy="4418196"/>
          </a:xfrm>
        </p:spPr>
        <p:txBody>
          <a:bodyPr>
            <a:normAutofit/>
          </a:bodyPr>
          <a:lstStyle/>
          <a:p>
            <a:pPr marL="0" indent="0" algn="just">
              <a:buNone/>
            </a:pPr>
            <a:endParaRPr lang="pt-BR" sz="1600" dirty="0"/>
          </a:p>
          <a:p>
            <a:pPr marL="0" indent="0" algn="just">
              <a:buNone/>
            </a:pPr>
            <a:r>
              <a:rPr lang="pt-BR" sz="1600" dirty="0"/>
              <a:t>Os acessos aos serviços de saneamento básico ainda são muito desiguais no país, mesmo o abastecimento de água e o esgotamento sanitário sendo declarados como Direitos Humanos pela ONU, no ano de 2010. Parte dessa desigualdade está nas diferenças de infraestrutura entre as áreas urbanas e rurais das cidades. Elaborar um plano de ações que permita priorizar a população mais vulnerável, de modo a minimizar o déficit de atendimento, se inicia com um diagnóstico preciso das condições de acesso de cada localidade. O município de Presidente Juscelino conta com mais de 10 comunidades rurais, cujas formas de aquisição de água e tratamento de esgoto se diferem entre elas, sendo inadequadas em grande parcela. Dessa forma, fazer o mapeamento preciso de onde residem as famílias sem acesso a água potável ou com despejo inseguro dos efluentes é essencial para priorizar aquelas que estão mais expostas aos riscos.  </a:t>
            </a:r>
          </a:p>
        </p:txBody>
      </p:sp>
      <p:sp>
        <p:nvSpPr>
          <p:cNvPr id="2" name="Espaço Reservado para Número de Slide 1">
            <a:extLst>
              <a:ext uri="{FF2B5EF4-FFF2-40B4-BE49-F238E27FC236}">
                <a16:creationId xmlns:a16="http://schemas.microsoft.com/office/drawing/2014/main" id="{0EA97E65-FB8D-481C-9FD3-BF6697C374D3}"/>
              </a:ext>
            </a:extLst>
          </p:cNvPr>
          <p:cNvSpPr>
            <a:spLocks noGrp="1"/>
          </p:cNvSpPr>
          <p:nvPr>
            <p:ph type="sldNum" sz="quarter" idx="12"/>
          </p:nvPr>
        </p:nvSpPr>
        <p:spPr/>
        <p:txBody>
          <a:bodyPr/>
          <a:lstStyle/>
          <a:p>
            <a:fld id="{40DF9A87-7F9C-47E6-8FF6-884D0D5897FD}" type="slidenum">
              <a:rPr lang="pt-BR" smtClean="0"/>
              <a:pPr/>
              <a:t>5</a:t>
            </a:fld>
            <a:endParaRPr lang="pt-BR"/>
          </a:p>
        </p:txBody>
      </p:sp>
      <p:pic>
        <p:nvPicPr>
          <p:cNvPr id="5" name="Picture 2" descr="Planos de Saneamento Básico | CONESAN">
            <a:extLst>
              <a:ext uri="{FF2B5EF4-FFF2-40B4-BE49-F238E27FC236}">
                <a16:creationId xmlns:a16="http://schemas.microsoft.com/office/drawing/2014/main" id="{B2D9DF3C-0809-410E-B4D4-0CE52ED1F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58" y="1050287"/>
            <a:ext cx="4948151" cy="4041807"/>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80151BA9-0DFE-4782-8760-F9013ACB5633}"/>
              </a:ext>
            </a:extLst>
          </p:cNvPr>
          <p:cNvSpPr/>
          <p:nvPr/>
        </p:nvSpPr>
        <p:spPr>
          <a:xfrm>
            <a:off x="649356" y="5092094"/>
            <a:ext cx="6096000" cy="230832"/>
          </a:xfrm>
          <a:prstGeom prst="rect">
            <a:avLst/>
          </a:prstGeom>
        </p:spPr>
        <p:txBody>
          <a:bodyP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t>Fonte: https://www.infraestruturameioambiente.sp.gov.br/conesan/planos-de-saneamento-basico/</a:t>
            </a:r>
          </a:p>
        </p:txBody>
      </p:sp>
    </p:spTree>
    <p:extLst>
      <p:ext uri="{BB962C8B-B14F-4D97-AF65-F5344CB8AC3E}">
        <p14:creationId xmlns:p14="http://schemas.microsoft.com/office/powerpoint/2010/main" val="380214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lstStyle/>
          <a:p>
            <a:r>
              <a:rPr lang="pt-BR" dirty="0"/>
              <a:t>OPORTUNIDADES</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p:txBody>
          <a:bodyPr>
            <a:normAutofit/>
          </a:bodyPr>
          <a:lstStyle/>
          <a:p>
            <a:pPr marL="0" indent="0" algn="just">
              <a:buNone/>
            </a:pPr>
            <a:r>
              <a:rPr lang="pt-BR" sz="1600" dirty="0"/>
              <a:t>Na parte de caracterização da situação, contar com o apoio dos </a:t>
            </a:r>
            <a:r>
              <a:rPr lang="pt-BR" sz="1600" dirty="0" err="1"/>
              <a:t>ACSs</a:t>
            </a:r>
            <a:r>
              <a:rPr lang="pt-BR" sz="1600" dirty="0"/>
              <a:t> seria de grande valia para estabelecer as comunidades prioritárias. Nos questionários da Atenção Básica, já realizado com todas as famílias visitadas, as perguntas sobre saneamento são:</a:t>
            </a:r>
          </a:p>
          <a:p>
            <a:pPr marL="742950" lvl="1" indent="-285750" algn="just">
              <a:buFont typeface="Arial" panose="020B0604020202020204" pitchFamily="34" charset="0"/>
              <a:buChar char="•"/>
            </a:pPr>
            <a:r>
              <a:rPr lang="pt-BR" sz="1600" dirty="0"/>
              <a:t>(Forma de) Abastecimento de Água</a:t>
            </a:r>
          </a:p>
          <a:p>
            <a:pPr marL="742950" lvl="1" indent="-285750" algn="just">
              <a:buFont typeface="Arial" panose="020B0604020202020204" pitchFamily="34" charset="0"/>
              <a:buChar char="•"/>
            </a:pPr>
            <a:r>
              <a:rPr lang="pt-BR" sz="1600" dirty="0"/>
              <a:t>Água para consumo no domicílio</a:t>
            </a:r>
          </a:p>
          <a:p>
            <a:pPr marL="742950" lvl="1" indent="-285750" algn="just">
              <a:buFont typeface="Arial" panose="020B0604020202020204" pitchFamily="34" charset="0"/>
              <a:buChar char="•"/>
            </a:pPr>
            <a:r>
              <a:rPr lang="pt-BR" sz="1600" dirty="0"/>
              <a:t>Forma de escoamento do banheiro ou sanitário</a:t>
            </a:r>
          </a:p>
          <a:p>
            <a:pPr marL="742950" lvl="1" indent="-285750" algn="just">
              <a:buFont typeface="Arial" panose="020B0604020202020204" pitchFamily="34" charset="0"/>
              <a:buChar char="•"/>
            </a:pPr>
            <a:r>
              <a:rPr lang="pt-BR" sz="1600" dirty="0"/>
              <a:t>Destino do lixo</a:t>
            </a:r>
          </a:p>
          <a:p>
            <a:pPr marL="0" indent="0" algn="just">
              <a:buNone/>
            </a:pPr>
            <a:r>
              <a:rPr lang="pt-BR" sz="1600" dirty="0"/>
              <a:t>Outra atividade já realizada pelos profissionais é a atualização desse cadastro junto ao sistema, onde também é preenchido a região atuante do agente responsável. </a:t>
            </a:r>
          </a:p>
          <a:p>
            <a:pPr marL="0" indent="0" algn="just">
              <a:buNone/>
            </a:pPr>
            <a:r>
              <a:rPr lang="pt-BR" sz="1600" dirty="0"/>
              <a:t>Como as visitas dos </a:t>
            </a:r>
            <a:r>
              <a:rPr lang="pt-BR" sz="1600" dirty="0" err="1"/>
              <a:t>ACSs</a:t>
            </a:r>
            <a:r>
              <a:rPr lang="pt-BR" sz="1600" dirty="0"/>
              <a:t> abrangem 100% dos domicílios numa frequência mínima mensal, é o diagnóstico mais completo e atualizado possível. Mas, como que os Agentes poderiam auxiliar nos serviços de saneamento? </a:t>
            </a:r>
          </a:p>
        </p:txBody>
      </p:sp>
      <p:sp>
        <p:nvSpPr>
          <p:cNvPr id="2" name="Espaço Reservado para Número de Slide 1">
            <a:extLst>
              <a:ext uri="{FF2B5EF4-FFF2-40B4-BE49-F238E27FC236}">
                <a16:creationId xmlns:a16="http://schemas.microsoft.com/office/drawing/2014/main" id="{6649A960-EC5A-4993-875D-792486806DC6}"/>
              </a:ext>
            </a:extLst>
          </p:cNvPr>
          <p:cNvSpPr>
            <a:spLocks noGrp="1"/>
          </p:cNvSpPr>
          <p:nvPr>
            <p:ph type="sldNum" sz="quarter" idx="12"/>
          </p:nvPr>
        </p:nvSpPr>
        <p:spPr/>
        <p:txBody>
          <a:bodyPr/>
          <a:lstStyle/>
          <a:p>
            <a:fld id="{40DF9A87-7F9C-47E6-8FF6-884D0D5897FD}" type="slidenum">
              <a:rPr lang="pt-BR" smtClean="0"/>
              <a:pPr/>
              <a:t>6</a:t>
            </a:fld>
            <a:endParaRPr lang="pt-BR"/>
          </a:p>
        </p:txBody>
      </p:sp>
      <p:pic>
        <p:nvPicPr>
          <p:cNvPr id="5" name="Picture 2">
            <a:extLst>
              <a:ext uri="{FF2B5EF4-FFF2-40B4-BE49-F238E27FC236}">
                <a16:creationId xmlns:a16="http://schemas.microsoft.com/office/drawing/2014/main" id="{2F047B5F-AEBD-43FF-A426-E657C34AC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51" r="8516" b="6607"/>
          <a:stretch/>
        </p:blipFill>
        <p:spPr bwMode="auto">
          <a:xfrm>
            <a:off x="6304925" y="1385014"/>
            <a:ext cx="5539258" cy="3521514"/>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F5BEC67A-E9AA-4088-9819-08B6EBA044AA}"/>
              </a:ext>
            </a:extLst>
          </p:cNvPr>
          <p:cNvSpPr/>
          <p:nvPr/>
        </p:nvSpPr>
        <p:spPr>
          <a:xfrm>
            <a:off x="6274940" y="4914873"/>
            <a:ext cx="5569243" cy="338554"/>
          </a:xfrm>
          <a:prstGeom prst="rect">
            <a:avLst/>
          </a:prstGeom>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b="1" dirty="0"/>
              <a:t>Fonte</a:t>
            </a:r>
            <a:r>
              <a:rPr lang="pt-BR" sz="800" dirty="0"/>
              <a:t>: https://www.parauapebas.pa.leg.br/portal/index.php/licitacoes/item/1647-camara-de-vereadores-aprova-politica-municipal-de-saneamento-basico-de-parauapebas</a:t>
            </a:r>
          </a:p>
        </p:txBody>
      </p:sp>
    </p:spTree>
    <p:extLst>
      <p:ext uri="{BB962C8B-B14F-4D97-AF65-F5344CB8AC3E}">
        <p14:creationId xmlns:p14="http://schemas.microsoft.com/office/powerpoint/2010/main" val="313430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lstStyle/>
          <a:p>
            <a:r>
              <a:rPr lang="pt-BR" dirty="0"/>
              <a:t>FORMAS DE ATUAÇÃO</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a:xfrm>
            <a:off x="5796049" y="2041816"/>
            <a:ext cx="6029498" cy="4418196"/>
          </a:xfrm>
        </p:spPr>
        <p:txBody>
          <a:bodyPr>
            <a:normAutofit/>
          </a:bodyPr>
          <a:lstStyle/>
          <a:p>
            <a:pPr marL="0" indent="0" algn="just">
              <a:buNone/>
            </a:pPr>
            <a:r>
              <a:rPr lang="pt-BR" sz="1600" dirty="0"/>
              <a:t>As formas de atuação propostas são de auxiliar no mapeamento dos domicílios com atendimento precário e garantir que os dados respondido pelos moradores são realmente condizentes com a realidade apresenta no domicílio. Dessa forma, o diagnóstico se mantém atualizado sem sobrecarregar a demanda dos profissionais, além da colaboração já rotineira dos Agentes pela multiplicação de conhecimento. São peças fundamentais para a sustentabilidade das atividades sanitárias, como a implantação da coleta seletiva, por exemplo, abordando a importância e maneira correta de acondicionar os resíduos com os moradores.</a:t>
            </a:r>
          </a:p>
          <a:p>
            <a:pPr marL="0" indent="0" algn="just">
              <a:buNone/>
            </a:pPr>
            <a:endParaRPr lang="pt-BR" sz="1600" dirty="0"/>
          </a:p>
        </p:txBody>
      </p:sp>
      <p:sp>
        <p:nvSpPr>
          <p:cNvPr id="2" name="Espaço Reservado para Número de Slide 1">
            <a:extLst>
              <a:ext uri="{FF2B5EF4-FFF2-40B4-BE49-F238E27FC236}">
                <a16:creationId xmlns:a16="http://schemas.microsoft.com/office/drawing/2014/main" id="{AA5EE8EF-FBC0-4A38-AC81-F4950F6FAFED}"/>
              </a:ext>
            </a:extLst>
          </p:cNvPr>
          <p:cNvSpPr>
            <a:spLocks noGrp="1"/>
          </p:cNvSpPr>
          <p:nvPr>
            <p:ph type="sldNum" sz="quarter" idx="12"/>
          </p:nvPr>
        </p:nvSpPr>
        <p:spPr/>
        <p:txBody>
          <a:bodyPr/>
          <a:lstStyle/>
          <a:p>
            <a:fld id="{40DF9A87-7F9C-47E6-8FF6-884D0D5897FD}" type="slidenum">
              <a:rPr lang="pt-BR" smtClean="0"/>
              <a:pPr/>
              <a:t>7</a:t>
            </a:fld>
            <a:endParaRPr lang="pt-BR"/>
          </a:p>
        </p:txBody>
      </p:sp>
      <p:sp>
        <p:nvSpPr>
          <p:cNvPr id="11" name="CaixaDeTexto 10">
            <a:extLst>
              <a:ext uri="{FF2B5EF4-FFF2-40B4-BE49-F238E27FC236}">
                <a16:creationId xmlns:a16="http://schemas.microsoft.com/office/drawing/2014/main" id="{F009D3EA-0395-49A9-AD25-34B1BBFAF9E3}"/>
              </a:ext>
            </a:extLst>
          </p:cNvPr>
          <p:cNvSpPr txBox="1"/>
          <p:nvPr/>
        </p:nvSpPr>
        <p:spPr>
          <a:xfrm>
            <a:off x="1711497" y="5516223"/>
            <a:ext cx="6341164" cy="230832"/>
          </a:xfrm>
          <a:prstGeom prst="rect">
            <a:avLst/>
          </a:prstGeom>
          <a:noFill/>
        </p:spPr>
        <p:txBody>
          <a:bodyPr wrap="square">
            <a:spAutoFit/>
          </a:bodyPr>
          <a:lstStyle/>
          <a:p>
            <a:r>
              <a:rPr lang="pt-BR" sz="900" b="1" dirty="0"/>
              <a:t>Fonte</a:t>
            </a:r>
            <a:r>
              <a:rPr lang="pt-BR" sz="900" dirty="0"/>
              <a:t>: https://bvsms.saude.gov.br/bvs/publicacoes/malaria.pdf</a:t>
            </a:r>
          </a:p>
        </p:txBody>
      </p:sp>
      <p:pic>
        <p:nvPicPr>
          <p:cNvPr id="13" name="Imagem 12">
            <a:extLst>
              <a:ext uri="{FF2B5EF4-FFF2-40B4-BE49-F238E27FC236}">
                <a16:creationId xmlns:a16="http://schemas.microsoft.com/office/drawing/2014/main" id="{A4574FD5-FE54-46A6-8C0D-55B35F5F2013}"/>
              </a:ext>
            </a:extLst>
          </p:cNvPr>
          <p:cNvPicPr>
            <a:picLocks noChangeAspect="1"/>
          </p:cNvPicPr>
          <p:nvPr/>
        </p:nvPicPr>
        <p:blipFill>
          <a:blip r:embed="rId2"/>
          <a:stretch>
            <a:fillRect/>
          </a:stretch>
        </p:blipFill>
        <p:spPr>
          <a:xfrm>
            <a:off x="1364146" y="1191873"/>
            <a:ext cx="3924300" cy="4324350"/>
          </a:xfrm>
          <a:prstGeom prst="rect">
            <a:avLst/>
          </a:prstGeom>
        </p:spPr>
      </p:pic>
    </p:spTree>
    <p:extLst>
      <p:ext uri="{BB962C8B-B14F-4D97-AF65-F5344CB8AC3E}">
        <p14:creationId xmlns:p14="http://schemas.microsoft.com/office/powerpoint/2010/main" val="57608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lstStyle/>
          <a:p>
            <a:r>
              <a:rPr lang="pt-BR" dirty="0"/>
              <a:t>FORMAS DE ATUAÇÃO</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a:xfrm>
            <a:off x="66502" y="1745511"/>
            <a:ext cx="6029498" cy="4418196"/>
          </a:xfrm>
        </p:spPr>
        <p:txBody>
          <a:bodyPr>
            <a:normAutofit/>
          </a:bodyPr>
          <a:lstStyle/>
          <a:p>
            <a:pPr marL="0" indent="0" algn="just">
              <a:buNone/>
            </a:pPr>
            <a:r>
              <a:rPr lang="pt-BR" sz="1600" dirty="0"/>
              <a:t>Existe uma última forma de colaboração, mas não deve ser encarada como menos importante. Pelo contrário. As pessoas residentes nos domicílios cuja forma de abastecimento de água possa levar riscos aos usuários, devem ser atendidas de forma especial. Esse atendimento consiste em, sempre que necessário, o ACS prover um frasco de hipoclorito de sódio para ser aplicado na água antes do consumo pela família e explicar o correto procedimento. Isso é importante para garantir a desinfecção e minimizar a chance de exposição a riscos de saúde que são facilmente evitados. O hipoclorito de sódio deve ser fornecido pela própria secretaria de saúde. Se não for possível, caberá aos gestores de saneamento realizar essa aquisição. </a:t>
            </a:r>
          </a:p>
          <a:p>
            <a:pPr algn="just"/>
            <a:endParaRPr lang="pt-BR" sz="1600" dirty="0"/>
          </a:p>
        </p:txBody>
      </p:sp>
      <p:sp>
        <p:nvSpPr>
          <p:cNvPr id="2" name="Espaço Reservado para Número de Slide 1">
            <a:extLst>
              <a:ext uri="{FF2B5EF4-FFF2-40B4-BE49-F238E27FC236}">
                <a16:creationId xmlns:a16="http://schemas.microsoft.com/office/drawing/2014/main" id="{4D8CC1DC-477C-4350-BD31-495B1F5B1440}"/>
              </a:ext>
            </a:extLst>
          </p:cNvPr>
          <p:cNvSpPr>
            <a:spLocks noGrp="1"/>
          </p:cNvSpPr>
          <p:nvPr>
            <p:ph type="sldNum" sz="quarter" idx="12"/>
          </p:nvPr>
        </p:nvSpPr>
        <p:spPr/>
        <p:txBody>
          <a:bodyPr/>
          <a:lstStyle/>
          <a:p>
            <a:fld id="{40DF9A87-7F9C-47E6-8FF6-884D0D5897FD}" type="slidenum">
              <a:rPr lang="pt-BR" smtClean="0"/>
              <a:pPr/>
              <a:t>8</a:t>
            </a:fld>
            <a:endParaRPr lang="pt-BR"/>
          </a:p>
        </p:txBody>
      </p:sp>
      <p:pic>
        <p:nvPicPr>
          <p:cNvPr id="2054" name="Picture 6" descr="Prefeitura distribui hipoclorito de sódio para desinfecção de caixas d&amp;#39;água  - Município de Cordilheira Alta">
            <a:extLst>
              <a:ext uri="{FF2B5EF4-FFF2-40B4-BE49-F238E27FC236}">
                <a16:creationId xmlns:a16="http://schemas.microsoft.com/office/drawing/2014/main" id="{6C5C91D4-79BD-43CF-83B6-CFF3B3AC2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530" y="1340603"/>
            <a:ext cx="5353786" cy="3562701"/>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674F2998-E1BA-4EB5-980E-F31EE4AC84F7}"/>
              </a:ext>
            </a:extLst>
          </p:cNvPr>
          <p:cNvSpPr txBox="1"/>
          <p:nvPr/>
        </p:nvSpPr>
        <p:spPr>
          <a:xfrm>
            <a:off x="6281530" y="4892357"/>
            <a:ext cx="5353786" cy="369332"/>
          </a:xfrm>
          <a:prstGeom prst="rect">
            <a:avLst/>
          </a:prstGeom>
          <a:noFill/>
        </p:spPr>
        <p:txBody>
          <a:bodyPr wrap="square">
            <a:spAutoFit/>
          </a:bodyPr>
          <a:lstStyle/>
          <a:p>
            <a:r>
              <a:rPr lang="pt-BR" sz="900" b="1" dirty="0"/>
              <a:t>Fonte</a:t>
            </a:r>
            <a:r>
              <a:rPr lang="pt-BR" sz="900" dirty="0"/>
              <a:t>: https://www.pmcordi.sc.gov.br/noticias/ver/2021/07/prefeitura-distribui-hipoclorito-de-sodio-para-desinfeccao-de-caixas-dagua</a:t>
            </a:r>
          </a:p>
        </p:txBody>
      </p:sp>
    </p:spTree>
    <p:extLst>
      <p:ext uri="{BB962C8B-B14F-4D97-AF65-F5344CB8AC3E}">
        <p14:creationId xmlns:p14="http://schemas.microsoft.com/office/powerpoint/2010/main" val="12714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7CDB3E-B6B8-4F92-A2A4-909B4504A7D2}"/>
              </a:ext>
            </a:extLst>
          </p:cNvPr>
          <p:cNvSpPr>
            <a:spLocks noGrp="1"/>
          </p:cNvSpPr>
          <p:nvPr>
            <p:ph type="title"/>
          </p:nvPr>
        </p:nvSpPr>
        <p:spPr/>
        <p:txBody>
          <a:bodyPr>
            <a:normAutofit/>
          </a:bodyPr>
          <a:lstStyle/>
          <a:p>
            <a:r>
              <a:rPr lang="pt-BR" dirty="0"/>
              <a:t>INFORMAÇÕES IMPORTANTES</a:t>
            </a:r>
          </a:p>
        </p:txBody>
      </p:sp>
      <p:sp>
        <p:nvSpPr>
          <p:cNvPr id="8" name="Subtítulo 7">
            <a:extLst>
              <a:ext uri="{FF2B5EF4-FFF2-40B4-BE49-F238E27FC236}">
                <a16:creationId xmlns:a16="http://schemas.microsoft.com/office/drawing/2014/main" id="{5999FAA3-B3E7-4A41-B8E1-9B705B14442E}"/>
              </a:ext>
            </a:extLst>
          </p:cNvPr>
          <p:cNvSpPr>
            <a:spLocks noGrp="1"/>
          </p:cNvSpPr>
          <p:nvPr>
            <p:ph idx="1"/>
          </p:nvPr>
        </p:nvSpPr>
        <p:spPr>
          <a:xfrm>
            <a:off x="6096000" y="1219902"/>
            <a:ext cx="6029498" cy="4418196"/>
          </a:xfrm>
        </p:spPr>
        <p:txBody>
          <a:bodyPr>
            <a:normAutofit/>
          </a:bodyPr>
          <a:lstStyle/>
          <a:p>
            <a:pPr marL="0" indent="0" algn="just">
              <a:buNone/>
            </a:pPr>
            <a:r>
              <a:rPr lang="pt-BR" sz="1600" dirty="0"/>
              <a:t>Para garantir que o questionário seja respondido adequadamente, os </a:t>
            </a:r>
            <a:r>
              <a:rPr lang="pt-BR" sz="1600" dirty="0" err="1"/>
              <a:t>ACSs</a:t>
            </a:r>
            <a:r>
              <a:rPr lang="pt-BR" sz="1600" dirty="0"/>
              <a:t> devem ter plena ciência do que cada resposta possível significa. Isso pois é possível que algumas pessoas não saibam, por exemplo, de onde vem a água, ou para onde vai o esgoto. Caberá aos profissionais nesses momentos saber identificar qual é a condição do domicílio em questão, para que o diagnóstico seja coerente.</a:t>
            </a:r>
          </a:p>
          <a:p>
            <a:pPr marL="0" indent="0" algn="just">
              <a:buNone/>
            </a:pPr>
            <a:r>
              <a:rPr lang="pt-BR" sz="1600" dirty="0"/>
              <a:t>Quanto as respostas possíveis para abastecimento de água, água para consumo no domicílio e destino do lixo, não há grandes alterações e essa capacitação já faz parte da rotina dos Agentes. O ponto importante a levantar são sobre a “Forma de escoamento do banheiro ou sanitário”, onde é preciso um pouco mais de cuidado. </a:t>
            </a:r>
          </a:p>
          <a:p>
            <a:pPr algn="just"/>
            <a:r>
              <a:rPr lang="pt-BR" sz="1600" dirty="0"/>
              <a:t>Rede coletora de esgoto ou pluvial: nesse caso o esgoto é coletado por uma tubulação, normalmente aterrada, e destinado para um ponto de despejo ou tratamento fora do domicílio. Provavelmente, os domicílios próximos também são contemplados por rede coletora. </a:t>
            </a:r>
          </a:p>
          <a:p>
            <a:pPr algn="just"/>
            <a:endParaRPr lang="pt-BR" sz="1600" dirty="0"/>
          </a:p>
        </p:txBody>
      </p:sp>
      <p:sp>
        <p:nvSpPr>
          <p:cNvPr id="2" name="Espaço Reservado para Número de Slide 1">
            <a:extLst>
              <a:ext uri="{FF2B5EF4-FFF2-40B4-BE49-F238E27FC236}">
                <a16:creationId xmlns:a16="http://schemas.microsoft.com/office/drawing/2014/main" id="{3415D32A-240B-4EEF-B42F-47D977B56FB3}"/>
              </a:ext>
            </a:extLst>
          </p:cNvPr>
          <p:cNvSpPr>
            <a:spLocks noGrp="1"/>
          </p:cNvSpPr>
          <p:nvPr>
            <p:ph type="sldNum" sz="quarter" idx="12"/>
          </p:nvPr>
        </p:nvSpPr>
        <p:spPr/>
        <p:txBody>
          <a:bodyPr/>
          <a:lstStyle/>
          <a:p>
            <a:fld id="{40DF9A87-7F9C-47E6-8FF6-884D0D5897FD}" type="slidenum">
              <a:rPr lang="pt-BR" smtClean="0"/>
              <a:pPr/>
              <a:t>9</a:t>
            </a:fld>
            <a:endParaRPr lang="pt-BR"/>
          </a:p>
        </p:txBody>
      </p:sp>
      <p:pic>
        <p:nvPicPr>
          <p:cNvPr id="1026" name="Picture 2" descr="Untitled">
            <a:extLst>
              <a:ext uri="{FF2B5EF4-FFF2-40B4-BE49-F238E27FC236}">
                <a16:creationId xmlns:a16="http://schemas.microsoft.com/office/drawing/2014/main" id="{5A5AC5DF-3FD1-4260-BAC6-4D7B9CC6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332" y="974613"/>
            <a:ext cx="3653251" cy="43839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26E057A-1DEB-4555-88FE-926022802CA5}"/>
              </a:ext>
            </a:extLst>
          </p:cNvPr>
          <p:cNvSpPr txBox="1"/>
          <p:nvPr/>
        </p:nvSpPr>
        <p:spPr>
          <a:xfrm>
            <a:off x="1838741" y="5358514"/>
            <a:ext cx="6341164" cy="230832"/>
          </a:xfrm>
          <a:prstGeom prst="rect">
            <a:avLst/>
          </a:prstGeom>
          <a:noFill/>
        </p:spPr>
        <p:txBody>
          <a:bodyPr wrap="square">
            <a:spAutoFit/>
          </a:bodyPr>
          <a:lstStyle/>
          <a:p>
            <a:r>
              <a:rPr lang="pt-BR" sz="900" b="1" dirty="0"/>
              <a:t>Fonte</a:t>
            </a:r>
            <a:r>
              <a:rPr lang="pt-BR" sz="900" dirty="0"/>
              <a:t>: https://bvsms.saude.gov.br/bvs/publicacoes/malaria.pdf</a:t>
            </a:r>
          </a:p>
        </p:txBody>
      </p:sp>
    </p:spTree>
    <p:extLst>
      <p:ext uri="{BB962C8B-B14F-4D97-AF65-F5344CB8AC3E}">
        <p14:creationId xmlns:p14="http://schemas.microsoft.com/office/powerpoint/2010/main" val="291579127"/>
      </p:ext>
    </p:extLst>
  </p:cSld>
  <p:clrMapOvr>
    <a:masterClrMapping/>
  </p:clrMapOvr>
</p:sld>
</file>

<file path=ppt/theme/theme1.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1548</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11</vt:i4>
      </vt:variant>
    </vt:vector>
  </HeadingPairs>
  <TitlesOfParts>
    <vt:vector size="16" baseType="lpstr">
      <vt:lpstr>Arial</vt:lpstr>
      <vt:lpstr>Calibri</vt:lpstr>
      <vt:lpstr>Calibri Light</vt:lpstr>
      <vt:lpstr>Personalizar design</vt:lpstr>
      <vt:lpstr>Tema do Office</vt:lpstr>
      <vt:lpstr>Apresentação do PowerPoint</vt:lpstr>
      <vt:lpstr>Apresentação do PowerPoint</vt:lpstr>
      <vt:lpstr>APRESENTAÇÃO</vt:lpstr>
      <vt:lpstr>INTRODUÇÃO</vt:lpstr>
      <vt:lpstr>OPORTUNIDADES</vt:lpstr>
      <vt:lpstr>OPORTUNIDADES</vt:lpstr>
      <vt:lpstr>FORMAS DE ATUAÇÃO</vt:lpstr>
      <vt:lpstr>FORMAS DE ATUAÇÃO</vt:lpstr>
      <vt:lpstr>INFORMAÇÕES IMPORTANTES</vt:lpstr>
      <vt:lpstr>INFORMAÇÕES IMPORTANTES</vt:lpstr>
      <vt:lpstr>CONCLUSÃO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CARTILHA DE CAPACITAÇÃO </dc:title>
  <dc:creator>Luis Ferreira</dc:creator>
  <cp:lastModifiedBy>Ana Carvalho - HIDROBR</cp:lastModifiedBy>
  <cp:revision>8</cp:revision>
  <dcterms:created xsi:type="dcterms:W3CDTF">2021-10-07T19:20:58Z</dcterms:created>
  <dcterms:modified xsi:type="dcterms:W3CDTF">2021-12-15T14:22:01Z</dcterms:modified>
</cp:coreProperties>
</file>